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1" r:id="rId2"/>
    <p:sldId id="276" r:id="rId3"/>
    <p:sldId id="279" r:id="rId4"/>
    <p:sldId id="278" r:id="rId5"/>
    <p:sldId id="283" r:id="rId6"/>
    <p:sldId id="28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A739"/>
    <a:srgbClr val="FF3F3F"/>
    <a:srgbClr val="FF9B9B"/>
    <a:srgbClr val="FF6565"/>
    <a:srgbClr val="FA3838"/>
    <a:srgbClr val="78B551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Доля корректно заполненных МСЗ по 3-м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ЖС</a:t>
            </a:r>
            <a:endParaRPr lang="ru-RU" dirty="0">
              <a:latin typeface="+mn-lt"/>
            </a:endParaRPr>
          </a:p>
        </c:rich>
      </c:tx>
      <c:layout>
        <c:manualLayout>
          <c:xMode val="edge"/>
          <c:yMode val="edge"/>
          <c:x val="0.12650332608967926"/>
          <c:y val="8.9437370225257159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5548138759155636"/>
          <c:y val="0.21799212616016581"/>
          <c:w val="0.52167838728013949"/>
          <c:h val="0.5597604690787063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корректно заполненных МСЗ по 3-м ЖС
</c:v>
                </c:pt>
              </c:strCache>
            </c:strRef>
          </c:tx>
          <c:dPt>
            <c:idx val="0"/>
            <c:bubble3D val="0"/>
            <c:spPr>
              <a:solidFill>
                <a:srgbClr val="65A739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DF1-4130-9F55-2FC68B0F0A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DF1-4130-9F55-2FC68B0F0A6D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984362DC-D7E3-400B-ACAF-1D9BF21F8EE6}" type="VALUE">
                      <a:rPr lang="en-US" sz="16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DF1-4130-9F55-2FC68B0F0A6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6DF1-4130-9F55-2FC68B0F0A6D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МСЗ корректно заполнено</c:v>
                </c:pt>
                <c:pt idx="1">
                  <c:v>МСЗ некорректно/неполностью заполнено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3771</c:v>
                </c:pt>
                <c:pt idx="1">
                  <c:v>2126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F1-4130-9F55-2FC68B0F0A6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18925785134997672"/>
          <c:y val="0.78472283054638259"/>
          <c:w val="0.78331347454133093"/>
          <c:h val="0.1336255566333497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i="0" u="none" strike="noStrike" baseline="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Доля заполненных полей в ЕГИССО по 3-м ЖС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c:rich>
      </c:tx>
      <c:layout>
        <c:manualLayout>
          <c:xMode val="edge"/>
          <c:yMode val="edge"/>
          <c:x val="0.12650332608967926"/>
          <c:y val="8.9437370225257159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5548138759155636"/>
          <c:y val="0.21799212616016581"/>
          <c:w val="0.52167838728013949"/>
          <c:h val="0.5597604690787063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корректно заполненных МСЗ по 3-м ЖС
</c:v>
                </c:pt>
              </c:strCache>
            </c:strRef>
          </c:tx>
          <c:dPt>
            <c:idx val="0"/>
            <c:bubble3D val="0"/>
            <c:spPr>
              <a:solidFill>
                <a:srgbClr val="65A739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23E2-479F-AE81-87D8B7BC503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3E2-479F-AE81-87D8B7BC5039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F37C6511-4E47-4FAA-BB66-771D17A2C703}" type="VALUE">
                      <a:rPr lang="en-US" sz="16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3E2-479F-AE81-87D8B7BC503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984362DC-D7E3-400B-ACAF-1D9BF21F8EE6}" type="VALUE">
                      <a:rPr lang="en-US" sz="16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3E2-479F-AE81-87D8B7BC5039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Количество заполненных полей в ЕГИССО
</c:v>
                </c:pt>
                <c:pt idx="1">
                  <c:v>Количество не заполненных полей в ЕГИССО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40848</c:v>
                </c:pt>
                <c:pt idx="1">
                  <c:v>602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E2-479F-AE81-87D8B7BC503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80251460446785405"/>
          <c:w val="1"/>
          <c:h val="0.1332261388029198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Динамика наполнения ЕГИССО </a:t>
            </a:r>
            <a:endParaRPr lang="ru-RU" sz="2200" dirty="0">
              <a:solidFill>
                <a:schemeClr val="accent6">
                  <a:lumMod val="75000"/>
                </a:schemeClr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состоянию на 01.12.2020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3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4874</c:v>
                </c:pt>
                <c:pt idx="1">
                  <c:v>967</c:v>
                </c:pt>
                <c:pt idx="2">
                  <c:v>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C7-45FE-A088-AEF0BC2D24F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состоянию на 09.12.2020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5C-45F5-81A4-D75051A0346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65C-45F5-81A4-D75051A0346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65C-45F5-81A4-D75051A03465}"/>
              </c:ext>
            </c:extLst>
          </c:dPt>
          <c:dLbls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5358</c:v>
                </c:pt>
                <c:pt idx="1">
                  <c:v>1210</c:v>
                </c:pt>
                <c:pt idx="2">
                  <c:v>1109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C7-45FE-A088-AEF0BC2D24F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 состоянию на 16.12.2020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5294</c:v>
                </c:pt>
                <c:pt idx="1">
                  <c:v>3107</c:v>
                </c:pt>
                <c:pt idx="2">
                  <c:v>2512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5C-45F5-81A4-D75051A0346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 состоянию на 23.12.2020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5411</c:v>
                </c:pt>
                <c:pt idx="1">
                  <c:v>3624</c:v>
                </c:pt>
                <c:pt idx="2">
                  <c:v>2928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66C-450A-9DEB-F893E9C9DB1A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Лист1!$F$2:$F$4</c:f>
            </c:numRef>
          </c:val>
          <c:extLst>
            <c:ext xmlns:c16="http://schemas.microsoft.com/office/drawing/2014/chart" uri="{C3380CC4-5D6E-409C-BE32-E72D297353CC}">
              <c16:uniqueId val="{00000007-B66C-450A-9DEB-F893E9C9DB1A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По состоянию на 28.12.2020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5897</c:v>
                </c:pt>
                <c:pt idx="1">
                  <c:v>4759</c:v>
                </c:pt>
                <c:pt idx="2">
                  <c:v>3771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3DD-4B71-96BE-DC52A13045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3507120"/>
        <c:axId val="623499576"/>
      </c:barChart>
      <c:catAx>
        <c:axId val="62350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499576"/>
        <c:crosses val="autoZero"/>
        <c:auto val="1"/>
        <c:lblAlgn val="ctr"/>
        <c:lblOffset val="100"/>
        <c:noMultiLvlLbl val="0"/>
      </c:catAx>
      <c:valAx>
        <c:axId val="6234995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23507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99876430698201"/>
          <c:w val="0.99648105634078821"/>
          <c:h val="9.80751410962343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dirty="0">
                <a:solidFill>
                  <a:schemeClr val="accent6">
                    <a:lumMod val="75000"/>
                  </a:schemeClr>
                </a:solidFill>
              </a:rPr>
              <a:t>Доля </a:t>
            </a: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корректно</a:t>
            </a:r>
            <a:r>
              <a:rPr lang="ru-RU" sz="2200" b="1" baseline="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заполненных МСЗ </a:t>
            </a:r>
          </a:p>
          <a:p>
            <a:pPr algn="ctr">
              <a:defRPr/>
            </a:pP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по 3-м</a:t>
            </a:r>
            <a:r>
              <a:rPr lang="ru-RU" sz="2200" b="1" baseline="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ЖС</a:t>
            </a:r>
            <a:endParaRPr lang="ru-RU" sz="2200" b="1" dirty="0">
              <a:solidFill>
                <a:schemeClr val="accent6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24770896080330057"/>
          <c:y val="1.98435822785638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997616772146566E-2"/>
          <c:y val="0.21014789431905409"/>
          <c:w val="0.92837647481621954"/>
          <c:h val="0.630463518258683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корректно заполненных МСЗ по 3-м ЖС
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2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FA5D-4815-BE73-E606CB50B81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A5D-4815-BE73-E606CB50B81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8294-4EF4-A767-471E942B133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D7D1-49C9-9A62-07E4F538A3E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rgbClr val="65A73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CF3B-4AEC-A439-6C746F500CDC}"/>
              </c:ext>
            </c:extLst>
          </c:dPt>
          <c:dLbls>
            <c:dLbl>
              <c:idx val="0"/>
              <c:spPr>
                <a:gradFill rotWithShape="1">
                  <a:gsLst>
                    <a:gs pos="0">
                      <a:schemeClr val="accent3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3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3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  <a:ln w="6350" cap="flat" cmpd="sng" algn="ctr">
                  <a:solidFill>
                    <a:schemeClr val="accent3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FA5D-4815-BE73-E606CB50B819}"/>
                </c:ext>
              </c:extLst>
            </c:dLbl>
            <c:dLbl>
              <c:idx val="1"/>
              <c:spPr>
                <a:gradFill rotWithShape="1">
                  <a:gsLst>
                    <a:gs pos="0">
                      <a:schemeClr val="accent1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1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1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  <a:ln w="6350" cap="flat" cmpd="sng" algn="ctr">
                  <a:solidFill>
                    <a:schemeClr val="accent1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A5D-4815-BE73-E606CB50B819}"/>
                </c:ext>
              </c:extLst>
            </c:dLbl>
            <c:dLbl>
              <c:idx val="2"/>
              <c:spPr>
                <a:gradFill rotWithShape="1">
                  <a:gsLst>
                    <a:gs pos="0">
                      <a:schemeClr val="accent4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4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4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  <a:ln w="6350" cap="flat" cmpd="sng" algn="ctr">
                  <a:solidFill>
                    <a:schemeClr val="accent4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8294-4EF4-A767-471E942B1331}"/>
                </c:ext>
              </c:extLst>
            </c:dLbl>
            <c:dLbl>
              <c:idx val="3"/>
              <c:spPr>
                <a:gradFill rotWithShape="1">
                  <a:gsLst>
                    <a:gs pos="0">
                      <a:schemeClr val="accent2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2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2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  <a:ln w="6350" cap="flat" cmpd="sng" algn="ctr">
                  <a:solidFill>
                    <a:schemeClr val="accent2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D7D1-49C9-9A62-07E4F538A3ED}"/>
                </c:ext>
              </c:extLst>
            </c:dLbl>
            <c:dLbl>
              <c:idx val="4"/>
              <c:spPr>
                <a:gradFill rotWithShape="1">
                  <a:gsLst>
                    <a:gs pos="0">
                      <a:schemeClr val="accent6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6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6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  <a:ln w="6350" cap="flat" cmpd="sng" algn="ctr">
                  <a:solidFill>
                    <a:schemeClr val="accent6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CF3B-4AEC-A439-6C746F500C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 01.12.2020</c:v>
                </c:pt>
                <c:pt idx="1">
                  <c:v> 09.12.2020</c:v>
                </c:pt>
                <c:pt idx="2">
                  <c:v> 16.12.2020</c:v>
                </c:pt>
                <c:pt idx="3">
                  <c:v>23.12.2020</c:v>
                </c:pt>
                <c:pt idx="4">
                  <c:v>28.12.2020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11.97</c:v>
                </c:pt>
                <c:pt idx="1">
                  <c:v>19.670000000000002</c:v>
                </c:pt>
                <c:pt idx="2">
                  <c:v>41.67</c:v>
                </c:pt>
                <c:pt idx="3">
                  <c:v>53.58</c:v>
                </c:pt>
                <c:pt idx="4">
                  <c:v>63.9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5D-4815-BE73-E606CB50B8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628687936"/>
        <c:axId val="628689576"/>
      </c:barChart>
      <c:catAx>
        <c:axId val="62868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8689576"/>
        <c:crosses val="autoZero"/>
        <c:auto val="1"/>
        <c:lblAlgn val="l"/>
        <c:lblOffset val="100"/>
        <c:noMultiLvlLbl val="0"/>
      </c:catAx>
      <c:valAx>
        <c:axId val="6286895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28687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D3C10-0D35-4D4A-A4BC-C1F58AE178B6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70832-1427-402C-BE4D-2997F302C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39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http://B0F4C93940413115F534CCC5C295D608.dms.sberbank.ru/B0F4C93940413115F534CCC5C295D608-0B73B7ADBB36A60125D64137E629D90F-6CAAA77742C8F6B5335175C4F96009ED/1.png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854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1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53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  <p:pic>
        <p:nvPicPr>
          <p:cNvPr id="13" name="Рисунок 12" descr="http://B0F4C93940413115F534CCC5C295D608.dms.sberbank.ru/B0F4C93940413115F534CCC5C295D608-0B73B7ADBB36A60125D64137E629D90F-6CAAA77742C8F6B5335175C4F96009ED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14" name="Рисунок 13" descr="http://B0F4C93940413115F534CCC5C295D608.dms.sberbank.ru/B0F4C93940413115F534CCC5C295D608-0B73B7ADBB36A60125D64137E629D90F-6CAAA77742C8F6B5335175C4F96009ED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15" name="Рисунок 14" descr="http://B0F4C93940413115F534CCC5C295D608.dms.sberbank.ru/B0F4C93940413115F534CCC5C295D608-0B73B7ADBB36A60125D64137E629D90F-6CAAA77742C8F6B5335175C4F96009ED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16" name="Рисунок 15" descr="http://B0F4C93940413115F534CCC5C295D608.dms.sberbank.ru/B0F4C93940413115F534CCC5C295D608-0B73B7ADBB36A60125D64137E629D90F-6CAAA77742C8F6B5335175C4F96009ED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17" name="Рисунок 16" descr="http://B0F4C93940413115F534CCC5C295D608.dms.sberbank.ru/B0F4C93940413115F534CCC5C295D608-0B73B7ADBB36A60125D64137E629D90F-6CAAA77742C8F6B5335175C4F96009ED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18" name="Рисунок 17" descr="http://B0F4C93940413115F534CCC5C295D608.dms.sberbank.ru/B0F4C93940413115F534CCC5C295D608-0B73B7ADBB36A60125D64137E629D90F-6CAAA77742C8F6B5335175C4F96009ED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21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90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73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35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34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832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80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75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2D210-2062-43BC-8DFC-C523DE6E8F5E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14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: скругленные углы 67">
            <a:extLst>
              <a:ext uri="{FF2B5EF4-FFF2-40B4-BE49-F238E27FC236}">
                <a16:creationId xmlns:a16="http://schemas.microsoft.com/office/drawing/2014/main" id="{D61CC86C-32C8-4816-95A0-754B4D41E1CA}"/>
              </a:ext>
            </a:extLst>
          </p:cNvPr>
          <p:cNvSpPr/>
          <p:nvPr/>
        </p:nvSpPr>
        <p:spPr>
          <a:xfrm>
            <a:off x="6608047" y="1078821"/>
            <a:ext cx="5320077" cy="1915220"/>
          </a:xfrm>
          <a:prstGeom prst="roundRect">
            <a:avLst>
              <a:gd name="adj" fmla="val 3372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>
              <a:buClr>
                <a:srgbClr val="FFC000"/>
              </a:buClr>
            </a:pP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38" name="Прямоугольник: скругленные углы 67">
            <a:extLst>
              <a:ext uri="{FF2B5EF4-FFF2-40B4-BE49-F238E27FC236}">
                <a16:creationId xmlns:a16="http://schemas.microsoft.com/office/drawing/2014/main" id="{D61CC86C-32C8-4816-95A0-754B4D41E1CA}"/>
              </a:ext>
            </a:extLst>
          </p:cNvPr>
          <p:cNvSpPr/>
          <p:nvPr/>
        </p:nvSpPr>
        <p:spPr>
          <a:xfrm>
            <a:off x="384200" y="1070085"/>
            <a:ext cx="5592175" cy="1902817"/>
          </a:xfrm>
          <a:prstGeom prst="roundRect">
            <a:avLst>
              <a:gd name="adj" fmla="val 3372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>
              <a:buClr>
                <a:srgbClr val="FFC000"/>
              </a:buClr>
            </a:pP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212" name="Заголовок 1">
            <a:extLst>
              <a:ext uri="{FF2B5EF4-FFF2-40B4-BE49-F238E27FC236}">
                <a16:creationId xmlns:a16="http://schemas.microsoft.com/office/drawing/2014/main" id="{F2A4C6D7-7CFF-1140-B34D-084CB727979A}"/>
              </a:ext>
            </a:extLst>
          </p:cNvPr>
          <p:cNvSpPr txBox="1">
            <a:spLocks/>
          </p:cNvSpPr>
          <p:nvPr/>
        </p:nvSpPr>
        <p:spPr>
          <a:xfrm>
            <a:off x="384200" y="-206000"/>
            <a:ext cx="10448958" cy="879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hangingPunct="1"/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Заголовок 1">
            <a:extLst>
              <a:ext uri="{FF2B5EF4-FFF2-40B4-BE49-F238E27FC236}">
                <a16:creationId xmlns:a16="http://schemas.microsoft.com/office/drawing/2014/main" id="{F2A4C6D7-7CFF-1140-B34D-084CB727979A}"/>
              </a:ext>
            </a:extLst>
          </p:cNvPr>
          <p:cNvSpPr txBox="1">
            <a:spLocks/>
          </p:cNvSpPr>
          <p:nvPr/>
        </p:nvSpPr>
        <p:spPr>
          <a:xfrm>
            <a:off x="317558" y="-206000"/>
            <a:ext cx="10515600" cy="7878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 lang="ru-RU" sz="2400" dirty="0">
              <a:solidFill>
                <a:srgbClr val="0061DA"/>
              </a:solidFill>
            </a:endParaRPr>
          </a:p>
        </p:txBody>
      </p:sp>
      <p:sp>
        <p:nvSpPr>
          <p:cNvPr id="81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9" y="114286"/>
            <a:ext cx="9745858" cy="495008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/>
            </a:r>
            <a:br>
              <a:rPr lang="ru-RU" sz="2000" dirty="0"/>
            </a:br>
            <a:endParaRPr lang="ru-RU" sz="20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9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 txBox="1">
            <a:spLocks/>
          </p:cNvSpPr>
          <p:nvPr/>
        </p:nvSpPr>
        <p:spPr>
          <a:xfrm>
            <a:off x="532015" y="108064"/>
            <a:ext cx="11571316" cy="434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40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 txBox="1">
            <a:spLocks/>
          </p:cNvSpPr>
          <p:nvPr/>
        </p:nvSpPr>
        <p:spPr>
          <a:xfrm>
            <a:off x="2564421" y="169600"/>
            <a:ext cx="7751617" cy="4344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Методика рейтинга субъектов РФ по </a:t>
            </a:r>
            <a:r>
              <a:rPr lang="ru-RU" sz="16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проактивному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информированию</a:t>
            </a:r>
            <a:endParaRPr lang="ru-RU" sz="16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1135" y="1795475"/>
            <a:ext cx="5122322" cy="677108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65A739"/>
                </a:solidFill>
              </a:rPr>
              <a:t>R</a:t>
            </a:r>
            <a:r>
              <a:rPr lang="en-US" sz="1050" b="1" dirty="0" err="1">
                <a:solidFill>
                  <a:srgbClr val="65A739"/>
                </a:solidFill>
              </a:rPr>
              <a:t>reg</a:t>
            </a:r>
            <a:r>
              <a:rPr lang="en-US" b="1" dirty="0">
                <a:solidFill>
                  <a:srgbClr val="65A739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Доля корректно заполненных в ЕГИССО МСП по 3-м жизненным ситуациям (ЖС))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07852" y="1727773"/>
            <a:ext cx="4878123" cy="923330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Количество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корректно заполненных в ЕГИССО МСП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по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3-м ЖС / Количество МСП, привязанных субъектом РФ к 3-м ЖС</a:t>
            </a: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 txBox="1">
            <a:spLocks/>
          </p:cNvSpPr>
          <p:nvPr/>
        </p:nvSpPr>
        <p:spPr>
          <a:xfrm>
            <a:off x="460940" y="1143783"/>
            <a:ext cx="3201839" cy="4344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latin typeface="+mn-lt"/>
              </a:rPr>
              <a:t>Формула расчета рейтинга:</a:t>
            </a:r>
            <a:endParaRPr lang="ru-RU" sz="1800" b="1" dirty="0">
              <a:latin typeface="+mn-lt"/>
            </a:endParaRPr>
          </a:p>
        </p:txBody>
      </p:sp>
      <p:sp>
        <p:nvSpPr>
          <p:cNvPr id="44" name="Равно 43"/>
          <p:cNvSpPr/>
          <p:nvPr/>
        </p:nvSpPr>
        <p:spPr>
          <a:xfrm>
            <a:off x="6060944" y="1982821"/>
            <a:ext cx="405011" cy="271637"/>
          </a:xfrm>
          <a:prstGeom prst="mathEqual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3319" y="1645955"/>
            <a:ext cx="63299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65A739"/>
                </a:solidFill>
              </a:rPr>
              <a:t>         </a:t>
            </a:r>
            <a:endParaRPr lang="en-US" b="1" dirty="0">
              <a:solidFill>
                <a:srgbClr val="65A739"/>
              </a:solidFill>
            </a:endParaRPr>
          </a:p>
          <a:p>
            <a:r>
              <a:rPr lang="ru-RU" sz="2000" b="1" dirty="0" smtClean="0">
                <a:solidFill>
                  <a:srgbClr val="65A739"/>
                </a:solidFill>
              </a:rPr>
              <a:t> </a:t>
            </a:r>
            <a:r>
              <a:rPr lang="en-US" sz="2000" b="1" dirty="0" smtClean="0">
                <a:solidFill>
                  <a:srgbClr val="65A739"/>
                </a:solidFill>
              </a:rPr>
              <a:t> </a:t>
            </a:r>
            <a:endParaRPr lang="en-US" sz="2000" b="1" dirty="0">
              <a:solidFill>
                <a:srgbClr val="65A739"/>
              </a:solidFill>
            </a:endParaRPr>
          </a:p>
          <a:p>
            <a:r>
              <a:rPr lang="en-US" b="1" dirty="0" smtClean="0">
                <a:solidFill>
                  <a:srgbClr val="65A739"/>
                </a:solidFill>
              </a:rPr>
              <a:t>       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7558" y="3390795"/>
            <a:ext cx="1160144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Учитываются </a:t>
            </a:r>
            <a:r>
              <a:rPr lang="ru-RU" sz="1600" dirty="0">
                <a:solidFill>
                  <a:srgbClr val="000000"/>
                </a:solidFill>
              </a:rPr>
              <a:t>только привязки мер к ЖС, находящиеся в статусе «согласовано</a:t>
            </a:r>
            <a:r>
              <a:rPr lang="ru-RU" sz="1600" dirty="0" smtClean="0">
                <a:solidFill>
                  <a:srgbClr val="000000"/>
                </a:solidFill>
              </a:rPr>
              <a:t>».</a:t>
            </a:r>
            <a:endParaRPr lang="ru-RU" sz="1600" dirty="0"/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Полностью </a:t>
            </a:r>
            <a:r>
              <a:rPr lang="ru-RU" sz="1600" dirty="0">
                <a:solidFill>
                  <a:srgbClr val="000000"/>
                </a:solidFill>
              </a:rPr>
              <a:t>заполненными считаются меры, в которых заполнены следующие поля: </a:t>
            </a:r>
            <a:r>
              <a:rPr lang="ru-RU" sz="1600" dirty="0" smtClean="0">
                <a:solidFill>
                  <a:srgbClr val="000000"/>
                </a:solidFill>
              </a:rPr>
              <a:t>наименование МСЗ, перечень </a:t>
            </a:r>
            <a:r>
              <a:rPr lang="ru-RU" sz="1600" dirty="0">
                <a:solidFill>
                  <a:srgbClr val="000000"/>
                </a:solidFill>
              </a:rPr>
              <a:t>категорий получателей, </a:t>
            </a:r>
            <a:r>
              <a:rPr lang="ru-RU" sz="1600" dirty="0" smtClean="0">
                <a:solidFill>
                  <a:srgbClr val="000000"/>
                </a:solidFill>
              </a:rPr>
              <a:t>период действия</a:t>
            </a:r>
            <a:r>
              <a:rPr lang="ru-RU" sz="1600" dirty="0">
                <a:solidFill>
                  <a:srgbClr val="000000"/>
                </a:solidFill>
              </a:rPr>
              <a:t>, </a:t>
            </a:r>
            <a:r>
              <a:rPr lang="ru-RU" sz="1600" dirty="0" smtClean="0">
                <a:solidFill>
                  <a:srgbClr val="000000"/>
                </a:solidFill>
              </a:rPr>
              <a:t>расчетная </a:t>
            </a:r>
            <a:r>
              <a:rPr lang="ru-RU" sz="1600" dirty="0">
                <a:solidFill>
                  <a:srgbClr val="000000"/>
                </a:solidFill>
              </a:rPr>
              <a:t>сумма, </a:t>
            </a:r>
            <a:r>
              <a:rPr lang="ru-RU" sz="1600" dirty="0" smtClean="0">
                <a:solidFill>
                  <a:srgbClr val="000000"/>
                </a:solidFill>
              </a:rPr>
              <a:t>ф</a:t>
            </a:r>
            <a:r>
              <a:rPr lang="ru-RU" sz="1600" dirty="0">
                <a:solidFill>
                  <a:srgbClr val="000000"/>
                </a:solidFill>
              </a:rPr>
              <a:t>орма предоставления, периодичность предоставления, основание, </a:t>
            </a:r>
            <a:r>
              <a:rPr lang="ru-RU" sz="1600" dirty="0" smtClean="0">
                <a:solidFill>
                  <a:srgbClr val="000000"/>
                </a:solidFill>
              </a:rPr>
              <a:t>условие, </a:t>
            </a:r>
            <a:r>
              <a:rPr lang="ru-RU" sz="1600" dirty="0"/>
              <a:t>п</a:t>
            </a:r>
            <a:r>
              <a:rPr lang="ru-RU" sz="1600" dirty="0" smtClean="0"/>
              <a:t>еречень </a:t>
            </a:r>
            <a:r>
              <a:rPr lang="ru-RU" sz="1600" dirty="0"/>
              <a:t>форм обращения за </a:t>
            </a:r>
            <a:r>
              <a:rPr lang="ru-RU" sz="1600" dirty="0" smtClean="0"/>
              <a:t>мерой</a:t>
            </a:r>
            <a:r>
              <a:rPr lang="ru-RU" sz="1600" dirty="0"/>
              <a:t>, </a:t>
            </a:r>
            <a:r>
              <a:rPr lang="ru-RU" sz="1600" dirty="0" smtClean="0"/>
              <a:t>формы </a:t>
            </a:r>
            <a:r>
              <a:rPr lang="ru-RU" sz="1600" dirty="0"/>
              <a:t>получения результата меры, уровень НПА, перечень НПА, </a:t>
            </a:r>
            <a:r>
              <a:rPr lang="ru-RU" sz="1600" dirty="0" smtClean="0"/>
              <a:t>место назначения МСЗ.</a:t>
            </a:r>
            <a:endParaRPr lang="ru-RU" sz="1600" dirty="0">
              <a:solidFill>
                <a:srgbClr val="000000"/>
              </a:solidFill>
            </a:endParaRP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Корректно </a:t>
            </a:r>
            <a:r>
              <a:rPr lang="ru-RU" sz="1600" dirty="0">
                <a:solidFill>
                  <a:srgbClr val="000000"/>
                </a:solidFill>
              </a:rPr>
              <a:t>заполненными считаются </a:t>
            </a:r>
            <a:r>
              <a:rPr lang="ru-RU" sz="1600" dirty="0" smtClean="0">
                <a:solidFill>
                  <a:srgbClr val="000000"/>
                </a:solidFill>
              </a:rPr>
              <a:t>меры</a:t>
            </a:r>
            <a:r>
              <a:rPr lang="ru-RU" sz="1600" dirty="0">
                <a:solidFill>
                  <a:srgbClr val="000000"/>
                </a:solidFill>
              </a:rPr>
              <a:t>, </a:t>
            </a:r>
            <a:r>
              <a:rPr lang="ru-RU" sz="1600" dirty="0" smtClean="0">
                <a:solidFill>
                  <a:srgbClr val="000000"/>
                </a:solidFill>
              </a:rPr>
              <a:t>в которых все поля заполнены с учетом стандартов (меры по переданным федеральным полномочиям) или в соответствии с действующими региональными НПА (региональные меры).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Субъекты</a:t>
            </a:r>
            <a:r>
              <a:rPr lang="ru-RU" sz="1600" dirty="0">
                <a:solidFill>
                  <a:srgbClr val="000000"/>
                </a:solidFill>
              </a:rPr>
              <a:t>, у которых менее десяти мер привязано к ЖС, дисквалифицируются.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7500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527761"/>
              </p:ext>
            </p:extLst>
          </p:nvPr>
        </p:nvGraphicFramePr>
        <p:xfrm>
          <a:off x="473533" y="492235"/>
          <a:ext cx="11283557" cy="57702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0576">
                  <a:extLst>
                    <a:ext uri="{9D8B030D-6E8A-4147-A177-3AD203B41FA5}">
                      <a16:colId xmlns:a16="http://schemas.microsoft.com/office/drawing/2014/main" val="1124583892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1212985982"/>
                    </a:ext>
                  </a:extLst>
                </a:gridCol>
                <a:gridCol w="1612669">
                  <a:extLst>
                    <a:ext uri="{9D8B030D-6E8A-4147-A177-3AD203B41FA5}">
                      <a16:colId xmlns:a16="http://schemas.microsoft.com/office/drawing/2014/main" val="1926850984"/>
                    </a:ext>
                  </a:extLst>
                </a:gridCol>
                <a:gridCol w="1479666">
                  <a:extLst>
                    <a:ext uri="{9D8B030D-6E8A-4147-A177-3AD203B41FA5}">
                      <a16:colId xmlns:a16="http://schemas.microsoft.com/office/drawing/2014/main" val="4054439211"/>
                    </a:ext>
                  </a:extLst>
                </a:gridCol>
                <a:gridCol w="1546167">
                  <a:extLst>
                    <a:ext uri="{9D8B030D-6E8A-4147-A177-3AD203B41FA5}">
                      <a16:colId xmlns:a16="http://schemas.microsoft.com/office/drawing/2014/main" val="793618954"/>
                    </a:ext>
                  </a:extLst>
                </a:gridCol>
                <a:gridCol w="1870364">
                  <a:extLst>
                    <a:ext uri="{9D8B030D-6E8A-4147-A177-3AD203B41FA5}">
                      <a16:colId xmlns:a16="http://schemas.microsoft.com/office/drawing/2014/main" val="3120714282"/>
                    </a:ext>
                  </a:extLst>
                </a:gridCol>
                <a:gridCol w="1166675">
                  <a:extLst>
                    <a:ext uri="{9D8B030D-6E8A-4147-A177-3AD203B41FA5}">
                      <a16:colId xmlns:a16="http://schemas.microsoft.com/office/drawing/2014/main" val="3282707344"/>
                    </a:ext>
                  </a:extLst>
                </a:gridCol>
              </a:tblGrid>
              <a:tr h="604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Позиция субъекта в рейтинге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субъекта РФ 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привязано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полностью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корректно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Доля корректно заполненных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по </a:t>
                      </a: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3-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</a:t>
                      </a:r>
                      <a:r>
                        <a:rPr lang="ru-RU" sz="11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Рейтинг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субъекта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596241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Астраханская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6058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Вологодская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83261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Забайкальский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545811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Курганская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3215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Саратовская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930943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Ставропольский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91162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Ульяновская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19488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Бурятия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948443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Тульская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92279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Амурская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161479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Хабаровский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34800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Чукотский автономный округ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04167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Сахалинская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31222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Кемеровская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318136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Ивановская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70263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Приморский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10879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Воронежская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22683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Коми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54909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Пензенская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699956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Иркутская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67158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Чеченская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03691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Санкт-Петербург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61906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Пермский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946038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Тамбовская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001906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Тюменская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65619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Чувашская Республика - Чувашия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33165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Томская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55722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367026" y="97067"/>
            <a:ext cx="96621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Рейтинг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субъектов РФ по </a:t>
            </a:r>
            <a:r>
              <a:rPr lang="ru-RU" sz="1600" b="1" dirty="0" err="1" smtClean="0">
                <a:solidFill>
                  <a:schemeClr val="accent6">
                    <a:lumMod val="75000"/>
                  </a:schemeClr>
                </a:solidFill>
              </a:rPr>
              <a:t>проактивному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 информированию</a:t>
            </a:r>
            <a:endParaRPr lang="en-US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3533" y="6353642"/>
            <a:ext cx="141316" cy="133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73533" y="6708774"/>
            <a:ext cx="141316" cy="1330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73533" y="6538994"/>
            <a:ext cx="141316" cy="1330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86324" y="6292773"/>
            <a:ext cx="57310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высокой эффективностью организации работы - 90 % и более заполнения МСП в ЕГИССО</a:t>
            </a:r>
            <a:endParaRPr lang="ru-RU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586324" y="6471943"/>
            <a:ext cx="5905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-  регионы со средней эффективностью организации работы - от 60 </a:t>
            </a:r>
            <a:r>
              <a:rPr lang="ru-RU" sz="1000" dirty="0"/>
              <a:t>% </a:t>
            </a:r>
            <a:r>
              <a:rPr lang="ru-RU" sz="1000" dirty="0" smtClean="0"/>
              <a:t>до 90 % заполнения МСП в ЕГИССО</a:t>
            </a:r>
            <a:endParaRPr lang="ru-RU" sz="1000" dirty="0"/>
          </a:p>
          <a:p>
            <a:endParaRPr lang="ru-RU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593687" y="6635518"/>
            <a:ext cx="56044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низкой эффективностью организации работы - менее 60 % заполнения МСП в ЕГИССО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5562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027091"/>
              </p:ext>
            </p:extLst>
          </p:nvPr>
        </p:nvGraphicFramePr>
        <p:xfrm>
          <a:off x="473533" y="290944"/>
          <a:ext cx="11289878" cy="59921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6440">
                  <a:extLst>
                    <a:ext uri="{9D8B030D-6E8A-4147-A177-3AD203B41FA5}">
                      <a16:colId xmlns:a16="http://schemas.microsoft.com/office/drawing/2014/main" val="2958789403"/>
                    </a:ext>
                  </a:extLst>
                </a:gridCol>
                <a:gridCol w="2437707">
                  <a:extLst>
                    <a:ext uri="{9D8B030D-6E8A-4147-A177-3AD203B41FA5}">
                      <a16:colId xmlns:a16="http://schemas.microsoft.com/office/drawing/2014/main" val="864083354"/>
                    </a:ext>
                  </a:extLst>
                </a:gridCol>
                <a:gridCol w="1522959">
                  <a:extLst>
                    <a:ext uri="{9D8B030D-6E8A-4147-A177-3AD203B41FA5}">
                      <a16:colId xmlns:a16="http://schemas.microsoft.com/office/drawing/2014/main" val="2289436611"/>
                    </a:ext>
                  </a:extLst>
                </a:gridCol>
                <a:gridCol w="1449907">
                  <a:extLst>
                    <a:ext uri="{9D8B030D-6E8A-4147-A177-3AD203B41FA5}">
                      <a16:colId xmlns:a16="http://schemas.microsoft.com/office/drawing/2014/main" val="967996600"/>
                    </a:ext>
                  </a:extLst>
                </a:gridCol>
                <a:gridCol w="1433746">
                  <a:extLst>
                    <a:ext uri="{9D8B030D-6E8A-4147-A177-3AD203B41FA5}">
                      <a16:colId xmlns:a16="http://schemas.microsoft.com/office/drawing/2014/main" val="249360598"/>
                    </a:ext>
                  </a:extLst>
                </a:gridCol>
                <a:gridCol w="2008510">
                  <a:extLst>
                    <a:ext uri="{9D8B030D-6E8A-4147-A177-3AD203B41FA5}">
                      <a16:colId xmlns:a16="http://schemas.microsoft.com/office/drawing/2014/main" val="3301603038"/>
                    </a:ext>
                  </a:extLst>
                </a:gridCol>
                <a:gridCol w="1050609">
                  <a:extLst>
                    <a:ext uri="{9D8B030D-6E8A-4147-A177-3AD203B41FA5}">
                      <a16:colId xmlns:a16="http://schemas.microsoft.com/office/drawing/2014/main" val="4157251811"/>
                    </a:ext>
                  </a:extLst>
                </a:gridCol>
              </a:tblGrid>
              <a:tr h="6399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Позиция субъекта в рейтинге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субъекта РФ 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привязано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полностью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корректно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Доля корректно заполненных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по </a:t>
                      </a: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3-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</a:t>
                      </a:r>
                      <a:r>
                        <a:rPr lang="ru-RU" sz="11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Рейтинг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субъекта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01007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Калмыкия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9274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Мордовия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25219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Алтайский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89,29%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60325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Новосибирская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17298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Магаданская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52764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Ямало-Ненецкий автономный округ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620672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Саха (Якутия)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595469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85,19%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605903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Татарстан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2383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Брянская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167255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Красноярский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348252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Новгородская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05383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Адыгея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560785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Волгоградская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36879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Липецкая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85320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Белгородская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1610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Северная Осетия - Алания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68788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Мурманская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100914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Самарская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237525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Архангельская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889588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Севастополь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565059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Крым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061078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Омская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64164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Ленинградская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92458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Оренбургская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891134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Кабардино-Балкарская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19927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Башкортостан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1283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Рязанская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8211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73533" y="6353642"/>
            <a:ext cx="141316" cy="133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3533" y="6708774"/>
            <a:ext cx="141316" cy="1330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3533" y="6538994"/>
            <a:ext cx="141316" cy="1330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86324" y="6292773"/>
            <a:ext cx="57310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высокой эффективностью организации работы - 90 % и более заполнения МСП в ЕГИССО</a:t>
            </a:r>
            <a:endParaRPr lang="ru-R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586324" y="6471943"/>
            <a:ext cx="5905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-  регионы со средней эффективностью организации работы - от 60 </a:t>
            </a:r>
            <a:r>
              <a:rPr lang="ru-RU" sz="1000" dirty="0"/>
              <a:t>% </a:t>
            </a:r>
            <a:r>
              <a:rPr lang="ru-RU" sz="1000" dirty="0" smtClean="0"/>
              <a:t>до 90 % заполнения МСП в ЕГИССО</a:t>
            </a:r>
            <a:endParaRPr lang="ru-RU" sz="1000" dirty="0"/>
          </a:p>
          <a:p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593687" y="6635518"/>
            <a:ext cx="56044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низкой эффективностью организации работы - менее 60 % заполнения МСП в ЕГИССО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370001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358668"/>
              </p:ext>
            </p:extLst>
          </p:nvPr>
        </p:nvGraphicFramePr>
        <p:xfrm>
          <a:off x="473533" y="167888"/>
          <a:ext cx="11280662" cy="61543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0452">
                  <a:extLst>
                    <a:ext uri="{9D8B030D-6E8A-4147-A177-3AD203B41FA5}">
                      <a16:colId xmlns:a16="http://schemas.microsoft.com/office/drawing/2014/main" val="190850596"/>
                    </a:ext>
                  </a:extLst>
                </a:gridCol>
                <a:gridCol w="2818015">
                  <a:extLst>
                    <a:ext uri="{9D8B030D-6E8A-4147-A177-3AD203B41FA5}">
                      <a16:colId xmlns:a16="http://schemas.microsoft.com/office/drawing/2014/main" val="966298501"/>
                    </a:ext>
                  </a:extLst>
                </a:gridCol>
                <a:gridCol w="1321724">
                  <a:extLst>
                    <a:ext uri="{9D8B030D-6E8A-4147-A177-3AD203B41FA5}">
                      <a16:colId xmlns:a16="http://schemas.microsoft.com/office/drawing/2014/main" val="3971792866"/>
                    </a:ext>
                  </a:extLst>
                </a:gridCol>
                <a:gridCol w="1377300">
                  <a:extLst>
                    <a:ext uri="{9D8B030D-6E8A-4147-A177-3AD203B41FA5}">
                      <a16:colId xmlns:a16="http://schemas.microsoft.com/office/drawing/2014/main" val="3556528574"/>
                    </a:ext>
                  </a:extLst>
                </a:gridCol>
                <a:gridCol w="1430652">
                  <a:extLst>
                    <a:ext uri="{9D8B030D-6E8A-4147-A177-3AD203B41FA5}">
                      <a16:colId xmlns:a16="http://schemas.microsoft.com/office/drawing/2014/main" val="1484481034"/>
                    </a:ext>
                  </a:extLst>
                </a:gridCol>
                <a:gridCol w="1980179">
                  <a:extLst>
                    <a:ext uri="{9D8B030D-6E8A-4147-A177-3AD203B41FA5}">
                      <a16:colId xmlns:a16="http://schemas.microsoft.com/office/drawing/2014/main" val="1255950303"/>
                    </a:ext>
                  </a:extLst>
                </a:gridCol>
                <a:gridCol w="1072340">
                  <a:extLst>
                    <a:ext uri="{9D8B030D-6E8A-4147-A177-3AD203B41FA5}">
                      <a16:colId xmlns:a16="http://schemas.microsoft.com/office/drawing/2014/main" val="3011290059"/>
                    </a:ext>
                  </a:extLst>
                </a:gridCol>
              </a:tblGrid>
              <a:tr h="6299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Позиция субъекта в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рейтинге4646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субъекта РФ 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привязано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полностью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корректно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Доля корректно заполненных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по </a:t>
                      </a: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3-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</a:t>
                      </a:r>
                      <a:r>
                        <a:rPr lang="ru-RU" sz="11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Рейтинг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субъекта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990683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Алтай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69474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Московская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075089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Ростовская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1029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Камчатский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687148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Калужская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50828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Владимирская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972929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Краснодарский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797149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Калининградская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760957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Марий Эл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923686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Дагестан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50721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Карелия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09635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Свердловская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6971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Орловская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159212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Кировская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986704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Псковская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64926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Москва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222998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Тыва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34629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Ханты-Мансийский автономный округ - Югра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39768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Ненецкий автономный округ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619642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Еврейская автономная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675834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Ярославская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308908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Нижегородская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59451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Челябинская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315807"/>
                  </a:ext>
                </a:extLst>
              </a:tr>
              <a:tr h="188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Смоленская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52262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Карачаево-Черкесская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280193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Костромская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680782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Ингушетия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372360"/>
                  </a:ext>
                </a:extLst>
              </a:tr>
              <a:tr h="1825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Хакасия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483174"/>
                  </a:ext>
                </a:extLst>
              </a:tr>
              <a:tr h="1825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Тверская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834084"/>
                  </a:ext>
                </a:extLst>
              </a:tr>
              <a:tr h="1825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Удмуртская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195765"/>
                  </a:ext>
                </a:extLst>
              </a:tr>
              <a:tr h="182513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,9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961617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73533" y="6353642"/>
            <a:ext cx="141316" cy="133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73533" y="6708774"/>
            <a:ext cx="141316" cy="1330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73533" y="6538994"/>
            <a:ext cx="141316" cy="1330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86324" y="6292773"/>
            <a:ext cx="57310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высокой эффективностью организации работы - 90 % и более заполнения МСП в ЕГИССО</a:t>
            </a:r>
            <a:endParaRPr lang="ru-RU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586324" y="6471943"/>
            <a:ext cx="5905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-  регионы со средней эффективностью организации работы - от 60 </a:t>
            </a:r>
            <a:r>
              <a:rPr lang="ru-RU" sz="1000" dirty="0"/>
              <a:t>% </a:t>
            </a:r>
            <a:r>
              <a:rPr lang="ru-RU" sz="1000" dirty="0" smtClean="0"/>
              <a:t>до 90 % заполнения МСП в ЕГИССО</a:t>
            </a:r>
            <a:endParaRPr lang="ru-RU" sz="1000" dirty="0"/>
          </a:p>
          <a:p>
            <a:endParaRPr lang="ru-RU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593687" y="6635518"/>
            <a:ext cx="56044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низкой эффективностью организации работы - менее 60 % заполнения МСП в ЕГИССО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762273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9040049"/>
              </p:ext>
            </p:extLst>
          </p:nvPr>
        </p:nvGraphicFramePr>
        <p:xfrm>
          <a:off x="6400798" y="523703"/>
          <a:ext cx="4630191" cy="4977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822196"/>
              </p:ext>
            </p:extLst>
          </p:nvPr>
        </p:nvGraphicFramePr>
        <p:xfrm>
          <a:off x="881150" y="523704"/>
          <a:ext cx="4630188" cy="4977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53542" y="3669094"/>
            <a:ext cx="679994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9</a:t>
            </a:r>
            <a:r>
              <a:rPr lang="en-US" b="1" dirty="0" smtClean="0"/>
              <a:t>9</a:t>
            </a:r>
            <a:r>
              <a:rPr lang="ru-RU" b="1" dirty="0" smtClean="0"/>
              <a:t> %</a:t>
            </a:r>
            <a:r>
              <a:rPr lang="ru-RU" sz="1400" b="1" dirty="0" smtClean="0"/>
              <a:t> </a:t>
            </a:r>
            <a:endParaRPr lang="ru-RU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980575" y="1888355"/>
            <a:ext cx="856325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6</a:t>
            </a:r>
            <a:r>
              <a:rPr lang="en-US" b="1" dirty="0" smtClean="0"/>
              <a:t>3</a:t>
            </a:r>
            <a:r>
              <a:rPr lang="ru-RU" b="1" dirty="0" smtClean="0"/>
              <a:t>,</a:t>
            </a:r>
            <a:r>
              <a:rPr lang="en-US" b="1" dirty="0" smtClean="0"/>
              <a:t>9</a:t>
            </a:r>
            <a:r>
              <a:rPr lang="ru-RU" b="1" dirty="0" smtClean="0"/>
              <a:t> </a:t>
            </a:r>
            <a:r>
              <a:rPr lang="ru-RU" b="1" dirty="0" smtClean="0"/>
              <a:t>%</a:t>
            </a:r>
            <a:r>
              <a:rPr lang="ru-RU" sz="1400" b="1" dirty="0" smtClean="0"/>
              <a:t> </a:t>
            </a:r>
            <a:endParaRPr lang="ru-RU" sz="1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4965" y="5668038"/>
            <a:ext cx="44985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Количество МСЗ, привязанных к 3-м ЖС:</a:t>
            </a: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Максимально – 1510 (Ростовская область)</a:t>
            </a: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Минимально – 7 (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Республика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Хакасия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Медиана – 38 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52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846774518"/>
              </p:ext>
            </p:extLst>
          </p:nvPr>
        </p:nvGraphicFramePr>
        <p:xfrm>
          <a:off x="218209" y="789709"/>
          <a:ext cx="6659669" cy="5364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306418422"/>
              </p:ext>
            </p:extLst>
          </p:nvPr>
        </p:nvGraphicFramePr>
        <p:xfrm>
          <a:off x="7283394" y="688492"/>
          <a:ext cx="4484535" cy="5192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62531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4691</TotalTime>
  <Words>1252</Words>
  <Application>Microsoft Office PowerPoint</Application>
  <PresentationFormat>Широкоэкранный</PresentationFormat>
  <Paragraphs>688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Times New Roman</vt:lpstr>
      <vt:lpstr>Trebuchet MS</vt:lpstr>
      <vt:lpstr>Тема Office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ПАО Сбербанк России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Носко Борис Петрович</dc:creator>
  <cp:lastModifiedBy>Хатламаджиян Роза Давидовна</cp:lastModifiedBy>
  <cp:revision>241</cp:revision>
  <dcterms:created xsi:type="dcterms:W3CDTF">2020-08-18T10:50:49Z</dcterms:created>
  <dcterms:modified xsi:type="dcterms:W3CDTF">2020-12-30T07:53:20Z</dcterms:modified>
</cp:coreProperties>
</file>